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Gagalin" charset="1" panose="00000500000000000000"/>
      <p:regular r:id="rId17"/>
    </p:embeddedFont>
    <p:embeddedFont>
      <p:font typeface="Della Respira" charset="1" panose="02000603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18D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71743" y="6589654"/>
            <a:ext cx="5932366" cy="4206587"/>
          </a:xfrm>
          <a:custGeom>
            <a:avLst/>
            <a:gdLst/>
            <a:ahLst/>
            <a:cxnLst/>
            <a:rect r="r" b="b" t="t" l="l"/>
            <a:pathLst>
              <a:path h="4206587" w="5932366">
                <a:moveTo>
                  <a:pt x="0" y="0"/>
                </a:moveTo>
                <a:lnTo>
                  <a:pt x="5932366" y="0"/>
                </a:lnTo>
                <a:lnTo>
                  <a:pt x="5932366" y="4206587"/>
                </a:lnTo>
                <a:lnTo>
                  <a:pt x="0" y="4206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72473">
            <a:off x="14162421" y="1130477"/>
            <a:ext cx="4542680" cy="3221173"/>
          </a:xfrm>
          <a:custGeom>
            <a:avLst/>
            <a:gdLst/>
            <a:ahLst/>
            <a:cxnLst/>
            <a:rect r="r" b="b" t="t" l="l"/>
            <a:pathLst>
              <a:path h="3221173" w="4542680">
                <a:moveTo>
                  <a:pt x="4542680" y="0"/>
                </a:moveTo>
                <a:lnTo>
                  <a:pt x="0" y="0"/>
                </a:lnTo>
                <a:lnTo>
                  <a:pt x="0" y="3221174"/>
                </a:lnTo>
                <a:lnTo>
                  <a:pt x="4542680" y="3221174"/>
                </a:lnTo>
                <a:lnTo>
                  <a:pt x="454268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34941" y="511068"/>
            <a:ext cx="4103820" cy="4114800"/>
          </a:xfrm>
          <a:custGeom>
            <a:avLst/>
            <a:gdLst/>
            <a:ahLst/>
            <a:cxnLst/>
            <a:rect r="r" b="b" t="t" l="l"/>
            <a:pathLst>
              <a:path h="4114800" w="4103820">
                <a:moveTo>
                  <a:pt x="0" y="0"/>
                </a:moveTo>
                <a:lnTo>
                  <a:pt x="4103819" y="0"/>
                </a:lnTo>
                <a:lnTo>
                  <a:pt x="41038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70515" y="2001197"/>
            <a:ext cx="14746970" cy="4953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99"/>
              </a:lnSpc>
            </a:pPr>
            <a:r>
              <a:rPr lang="en-US" sz="14999" spc="-374">
                <a:solidFill>
                  <a:srgbClr val="FFFCF6"/>
                </a:solidFill>
                <a:latin typeface="Gagalin"/>
                <a:ea typeface="Gagalin"/>
                <a:cs typeface="Gagalin"/>
                <a:sym typeface="Gagalin"/>
              </a:rPr>
              <a:t>MUSIC POPULARITY PREDICTOR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56690" y="7382833"/>
            <a:ext cx="12574621" cy="731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40"/>
              </a:lnSpc>
            </a:pPr>
            <a:r>
              <a:rPr lang="en-US" sz="4500" spc="-112">
                <a:solidFill>
                  <a:srgbClr val="FFFCF6"/>
                </a:solidFill>
                <a:latin typeface="Della Respira"/>
                <a:ea typeface="Della Respira"/>
                <a:cs typeface="Della Respira"/>
                <a:sym typeface="Della Respira"/>
              </a:rPr>
              <a:t>Predictive Modelling using Ridge Regression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723760" y="7745921"/>
            <a:ext cx="4103820" cy="4114800"/>
          </a:xfrm>
          <a:custGeom>
            <a:avLst/>
            <a:gdLst/>
            <a:ahLst/>
            <a:cxnLst/>
            <a:rect r="r" b="b" t="t" l="l"/>
            <a:pathLst>
              <a:path h="4114800" w="4103820">
                <a:moveTo>
                  <a:pt x="0" y="0"/>
                </a:moveTo>
                <a:lnTo>
                  <a:pt x="4103820" y="0"/>
                </a:lnTo>
                <a:lnTo>
                  <a:pt x="41038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D4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72473">
            <a:off x="15556240" y="2687175"/>
            <a:ext cx="4542680" cy="3221173"/>
          </a:xfrm>
          <a:custGeom>
            <a:avLst/>
            <a:gdLst/>
            <a:ahLst/>
            <a:cxnLst/>
            <a:rect r="r" b="b" t="t" l="l"/>
            <a:pathLst>
              <a:path h="3221173" w="4542680">
                <a:moveTo>
                  <a:pt x="4542680" y="0"/>
                </a:moveTo>
                <a:lnTo>
                  <a:pt x="0" y="0"/>
                </a:lnTo>
                <a:lnTo>
                  <a:pt x="0" y="3221173"/>
                </a:lnTo>
                <a:lnTo>
                  <a:pt x="4542680" y="3221173"/>
                </a:lnTo>
                <a:lnTo>
                  <a:pt x="454268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417853" y="641768"/>
            <a:ext cx="4103820" cy="4114800"/>
          </a:xfrm>
          <a:custGeom>
            <a:avLst/>
            <a:gdLst/>
            <a:ahLst/>
            <a:cxnLst/>
            <a:rect r="r" b="b" t="t" l="l"/>
            <a:pathLst>
              <a:path h="4114800" w="4103820">
                <a:moveTo>
                  <a:pt x="0" y="0"/>
                </a:moveTo>
                <a:lnTo>
                  <a:pt x="4103820" y="0"/>
                </a:lnTo>
                <a:lnTo>
                  <a:pt x="41038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315929">
            <a:off x="4820750" y="-1610587"/>
            <a:ext cx="4542680" cy="3221173"/>
          </a:xfrm>
          <a:custGeom>
            <a:avLst/>
            <a:gdLst/>
            <a:ahLst/>
            <a:cxnLst/>
            <a:rect r="r" b="b" t="t" l="l"/>
            <a:pathLst>
              <a:path h="3221173" w="4542680">
                <a:moveTo>
                  <a:pt x="4542680" y="0"/>
                </a:moveTo>
                <a:lnTo>
                  <a:pt x="0" y="0"/>
                </a:lnTo>
                <a:lnTo>
                  <a:pt x="0" y="3221174"/>
                </a:lnTo>
                <a:lnTo>
                  <a:pt x="4542680" y="3221174"/>
                </a:lnTo>
                <a:lnTo>
                  <a:pt x="454268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186335" y="-2057400"/>
            <a:ext cx="4103820" cy="4114800"/>
          </a:xfrm>
          <a:custGeom>
            <a:avLst/>
            <a:gdLst/>
            <a:ahLst/>
            <a:cxnLst/>
            <a:rect r="r" b="b" t="t" l="l"/>
            <a:pathLst>
              <a:path h="4114800" w="4103820">
                <a:moveTo>
                  <a:pt x="0" y="0"/>
                </a:moveTo>
                <a:lnTo>
                  <a:pt x="4103820" y="0"/>
                </a:lnTo>
                <a:lnTo>
                  <a:pt x="41038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723760" y="7745921"/>
            <a:ext cx="4103820" cy="4114800"/>
          </a:xfrm>
          <a:custGeom>
            <a:avLst/>
            <a:gdLst/>
            <a:ahLst/>
            <a:cxnLst/>
            <a:rect r="r" b="b" t="t" l="l"/>
            <a:pathLst>
              <a:path h="4114800" w="4103820">
                <a:moveTo>
                  <a:pt x="0" y="0"/>
                </a:moveTo>
                <a:lnTo>
                  <a:pt x="4103820" y="0"/>
                </a:lnTo>
                <a:lnTo>
                  <a:pt x="41038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1929889">
            <a:off x="114224" y="7266324"/>
            <a:ext cx="4542680" cy="3221173"/>
          </a:xfrm>
          <a:custGeom>
            <a:avLst/>
            <a:gdLst/>
            <a:ahLst/>
            <a:cxnLst/>
            <a:rect r="r" b="b" t="t" l="l"/>
            <a:pathLst>
              <a:path h="3221173" w="4542680">
                <a:moveTo>
                  <a:pt x="4542680" y="0"/>
                </a:moveTo>
                <a:lnTo>
                  <a:pt x="0" y="0"/>
                </a:lnTo>
                <a:lnTo>
                  <a:pt x="0" y="3221174"/>
                </a:lnTo>
                <a:lnTo>
                  <a:pt x="4542680" y="3221174"/>
                </a:lnTo>
                <a:lnTo>
                  <a:pt x="454268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543024" y="8797838"/>
            <a:ext cx="4103820" cy="4114800"/>
          </a:xfrm>
          <a:custGeom>
            <a:avLst/>
            <a:gdLst/>
            <a:ahLst/>
            <a:cxnLst/>
            <a:rect r="r" b="b" t="t" l="l"/>
            <a:pathLst>
              <a:path h="4114800" w="4103820">
                <a:moveTo>
                  <a:pt x="0" y="0"/>
                </a:moveTo>
                <a:lnTo>
                  <a:pt x="4103820" y="0"/>
                </a:lnTo>
                <a:lnTo>
                  <a:pt x="41038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47238" y="2255607"/>
            <a:ext cx="4950674" cy="5775786"/>
          </a:xfrm>
          <a:custGeom>
            <a:avLst/>
            <a:gdLst/>
            <a:ahLst/>
            <a:cxnLst/>
            <a:rect r="r" b="b" t="t" l="l"/>
            <a:pathLst>
              <a:path h="5775786" w="4950674">
                <a:moveTo>
                  <a:pt x="0" y="0"/>
                </a:moveTo>
                <a:lnTo>
                  <a:pt x="4950674" y="0"/>
                </a:lnTo>
                <a:lnTo>
                  <a:pt x="4950674" y="5775786"/>
                </a:lnTo>
                <a:lnTo>
                  <a:pt x="0" y="57757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931786" y="2368807"/>
            <a:ext cx="11808976" cy="3188666"/>
          </a:xfrm>
          <a:custGeom>
            <a:avLst/>
            <a:gdLst/>
            <a:ahLst/>
            <a:cxnLst/>
            <a:rect r="r" b="b" t="t" l="l"/>
            <a:pathLst>
              <a:path h="3188666" w="11808976">
                <a:moveTo>
                  <a:pt x="0" y="0"/>
                </a:moveTo>
                <a:lnTo>
                  <a:pt x="11808976" y="0"/>
                </a:lnTo>
                <a:lnTo>
                  <a:pt x="11808976" y="3188666"/>
                </a:lnTo>
                <a:lnTo>
                  <a:pt x="0" y="31886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844737" y="5952273"/>
            <a:ext cx="12262564" cy="2079120"/>
          </a:xfrm>
          <a:custGeom>
            <a:avLst/>
            <a:gdLst/>
            <a:ahLst/>
            <a:cxnLst/>
            <a:rect r="r" b="b" t="t" l="l"/>
            <a:pathLst>
              <a:path h="2079120" w="12262564">
                <a:moveTo>
                  <a:pt x="0" y="0"/>
                </a:moveTo>
                <a:lnTo>
                  <a:pt x="12262565" y="0"/>
                </a:lnTo>
                <a:lnTo>
                  <a:pt x="12262565" y="2079120"/>
                </a:lnTo>
                <a:lnTo>
                  <a:pt x="0" y="20791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18D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27991" y="1313354"/>
            <a:ext cx="12232019" cy="4466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06"/>
              </a:lnSpc>
            </a:pPr>
            <a:r>
              <a:rPr lang="en-US" sz="13028" spc="-325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THANK YOU</a:t>
            </a:r>
          </a:p>
          <a:p>
            <a:pPr algn="ctr">
              <a:lnSpc>
                <a:spcPts val="9901"/>
              </a:lnSpc>
            </a:pPr>
            <a:r>
              <a:rPr lang="en-US" sz="13028" spc="-325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FOR PLAYING!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791546" y="6713739"/>
            <a:ext cx="2704909" cy="1785240"/>
          </a:xfrm>
          <a:custGeom>
            <a:avLst/>
            <a:gdLst/>
            <a:ahLst/>
            <a:cxnLst/>
            <a:rect r="r" b="b" t="t" l="l"/>
            <a:pathLst>
              <a:path h="1785240" w="2704909">
                <a:moveTo>
                  <a:pt x="0" y="0"/>
                </a:moveTo>
                <a:lnTo>
                  <a:pt x="2704908" y="0"/>
                </a:lnTo>
                <a:lnTo>
                  <a:pt x="2704908" y="1785240"/>
                </a:lnTo>
                <a:lnTo>
                  <a:pt x="0" y="1785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34941" y="6139397"/>
            <a:ext cx="4862569" cy="3448003"/>
          </a:xfrm>
          <a:custGeom>
            <a:avLst/>
            <a:gdLst/>
            <a:ahLst/>
            <a:cxnLst/>
            <a:rect r="r" b="b" t="t" l="l"/>
            <a:pathLst>
              <a:path h="3448003" w="4862569">
                <a:moveTo>
                  <a:pt x="0" y="0"/>
                </a:moveTo>
                <a:lnTo>
                  <a:pt x="4862568" y="0"/>
                </a:lnTo>
                <a:lnTo>
                  <a:pt x="4862568" y="3448003"/>
                </a:lnTo>
                <a:lnTo>
                  <a:pt x="0" y="34480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85814" y="-1041192"/>
            <a:ext cx="4103820" cy="4114800"/>
          </a:xfrm>
          <a:custGeom>
            <a:avLst/>
            <a:gdLst/>
            <a:ahLst/>
            <a:cxnLst/>
            <a:rect r="r" b="b" t="t" l="l"/>
            <a:pathLst>
              <a:path h="4114800" w="4103820">
                <a:moveTo>
                  <a:pt x="0" y="0"/>
                </a:moveTo>
                <a:lnTo>
                  <a:pt x="4103820" y="0"/>
                </a:lnTo>
                <a:lnTo>
                  <a:pt x="41038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1072473">
            <a:off x="14162421" y="957881"/>
            <a:ext cx="4542680" cy="3221173"/>
          </a:xfrm>
          <a:custGeom>
            <a:avLst/>
            <a:gdLst/>
            <a:ahLst/>
            <a:cxnLst/>
            <a:rect r="r" b="b" t="t" l="l"/>
            <a:pathLst>
              <a:path h="3221173" w="4542680">
                <a:moveTo>
                  <a:pt x="4542680" y="0"/>
                </a:moveTo>
                <a:lnTo>
                  <a:pt x="0" y="0"/>
                </a:lnTo>
                <a:lnTo>
                  <a:pt x="0" y="3221173"/>
                </a:lnTo>
                <a:lnTo>
                  <a:pt x="4542680" y="3221173"/>
                </a:lnTo>
                <a:lnTo>
                  <a:pt x="454268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85989" y="6713739"/>
            <a:ext cx="4103820" cy="4114800"/>
          </a:xfrm>
          <a:custGeom>
            <a:avLst/>
            <a:gdLst/>
            <a:ahLst/>
            <a:cxnLst/>
            <a:rect r="r" b="b" t="t" l="l"/>
            <a:pathLst>
              <a:path h="4114800" w="4103820">
                <a:moveTo>
                  <a:pt x="0" y="0"/>
                </a:moveTo>
                <a:lnTo>
                  <a:pt x="4103820" y="0"/>
                </a:lnTo>
                <a:lnTo>
                  <a:pt x="41038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D4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80697">
            <a:off x="-1006457" y="6878607"/>
            <a:ext cx="4070313" cy="2585463"/>
          </a:xfrm>
          <a:custGeom>
            <a:avLst/>
            <a:gdLst/>
            <a:ahLst/>
            <a:cxnLst/>
            <a:rect r="r" b="b" t="t" l="l"/>
            <a:pathLst>
              <a:path h="2585463" w="4070313">
                <a:moveTo>
                  <a:pt x="0" y="0"/>
                </a:moveTo>
                <a:lnTo>
                  <a:pt x="4070314" y="0"/>
                </a:lnTo>
                <a:lnTo>
                  <a:pt x="4070314" y="2585463"/>
                </a:lnTo>
                <a:lnTo>
                  <a:pt x="0" y="25854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31159">
            <a:off x="15224143" y="1478369"/>
            <a:ext cx="4070313" cy="2585463"/>
          </a:xfrm>
          <a:custGeom>
            <a:avLst/>
            <a:gdLst/>
            <a:ahLst/>
            <a:cxnLst/>
            <a:rect r="r" b="b" t="t" l="l"/>
            <a:pathLst>
              <a:path h="2585463" w="4070313">
                <a:moveTo>
                  <a:pt x="0" y="0"/>
                </a:moveTo>
                <a:lnTo>
                  <a:pt x="4070314" y="0"/>
                </a:lnTo>
                <a:lnTo>
                  <a:pt x="4070314" y="2585463"/>
                </a:lnTo>
                <a:lnTo>
                  <a:pt x="0" y="25854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34941" y="511068"/>
            <a:ext cx="4103820" cy="4114800"/>
          </a:xfrm>
          <a:custGeom>
            <a:avLst/>
            <a:gdLst/>
            <a:ahLst/>
            <a:cxnLst/>
            <a:rect r="r" b="b" t="t" l="l"/>
            <a:pathLst>
              <a:path h="4114800" w="4103820">
                <a:moveTo>
                  <a:pt x="0" y="0"/>
                </a:moveTo>
                <a:lnTo>
                  <a:pt x="4103819" y="0"/>
                </a:lnTo>
                <a:lnTo>
                  <a:pt x="41038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55079" y="6387306"/>
            <a:ext cx="4103820" cy="4114800"/>
          </a:xfrm>
          <a:custGeom>
            <a:avLst/>
            <a:gdLst/>
            <a:ahLst/>
            <a:cxnLst/>
            <a:rect r="r" b="b" t="t" l="l"/>
            <a:pathLst>
              <a:path h="4114800" w="4103820">
                <a:moveTo>
                  <a:pt x="0" y="0"/>
                </a:moveTo>
                <a:lnTo>
                  <a:pt x="4103820" y="0"/>
                </a:lnTo>
                <a:lnTo>
                  <a:pt x="41038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77870" y="1143132"/>
            <a:ext cx="15132261" cy="1969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40"/>
              </a:lnSpc>
            </a:pPr>
            <a:r>
              <a:rPr lang="en-US" sz="12000" spc="-300">
                <a:solidFill>
                  <a:srgbClr val="4B412E"/>
                </a:solidFill>
                <a:latin typeface="Gagalin"/>
                <a:ea typeface="Gagalin"/>
                <a:cs typeface="Gagalin"/>
                <a:sym typeface="Gagalin"/>
              </a:rPr>
              <a:t>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88793" y="3651118"/>
            <a:ext cx="15910414" cy="534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3850"/>
              </a:lnSpc>
              <a:buFont typeface="Arial"/>
              <a:buChar char="•"/>
            </a:pPr>
            <a:r>
              <a:rPr lang="en-US" sz="3500" spc="-87">
                <a:solidFill>
                  <a:srgbClr val="4B412E"/>
                </a:solidFill>
                <a:latin typeface="Della Respira"/>
                <a:ea typeface="Della Respira"/>
                <a:cs typeface="Della Respira"/>
                <a:sym typeface="Della Respira"/>
              </a:rPr>
              <a:t>In today’s music industry, streaming platforms generate massive amounts of data about songs and listener preferences.</a:t>
            </a:r>
          </a:p>
          <a:p>
            <a:pPr algn="just">
              <a:lnSpc>
                <a:spcPts val="3850"/>
              </a:lnSpc>
            </a:pPr>
          </a:p>
          <a:p>
            <a:pPr algn="just" marL="755651" indent="-377825" lvl="1">
              <a:lnSpc>
                <a:spcPts val="3850"/>
              </a:lnSpc>
              <a:buFont typeface="Arial"/>
              <a:buChar char="•"/>
            </a:pPr>
            <a:r>
              <a:rPr lang="en-US" sz="3500" spc="-87">
                <a:solidFill>
                  <a:srgbClr val="4B412E"/>
                </a:solidFill>
                <a:latin typeface="Della Respira"/>
                <a:ea typeface="Della Respira"/>
                <a:cs typeface="Della Respira"/>
                <a:sym typeface="Della Respira"/>
              </a:rPr>
              <a:t>Predicting a song’s popularity helps artists, producers, and streaming services make data-driven decisions.</a:t>
            </a:r>
          </a:p>
          <a:p>
            <a:pPr algn="just">
              <a:lnSpc>
                <a:spcPts val="3850"/>
              </a:lnSpc>
            </a:pPr>
          </a:p>
          <a:p>
            <a:pPr algn="just" marL="755651" indent="-377825" lvl="1">
              <a:lnSpc>
                <a:spcPts val="3850"/>
              </a:lnSpc>
              <a:buFont typeface="Arial"/>
              <a:buChar char="•"/>
            </a:pPr>
            <a:r>
              <a:rPr lang="en-US" sz="3500" spc="-87">
                <a:solidFill>
                  <a:srgbClr val="4B412E"/>
                </a:solidFill>
                <a:latin typeface="Della Respira"/>
                <a:ea typeface="Della Respira"/>
                <a:cs typeface="Della Respira"/>
                <a:sym typeface="Della Respira"/>
              </a:rPr>
              <a:t>This project focuses on predicting the popularity of songs using various audio features provided by Spotify.</a:t>
            </a:r>
          </a:p>
          <a:p>
            <a:pPr algn="just">
              <a:lnSpc>
                <a:spcPts val="3850"/>
              </a:lnSpc>
            </a:pPr>
          </a:p>
          <a:p>
            <a:pPr algn="just" marL="755651" indent="-377825" lvl="1">
              <a:lnSpc>
                <a:spcPts val="3850"/>
              </a:lnSpc>
              <a:buFont typeface="Arial"/>
              <a:buChar char="•"/>
            </a:pPr>
            <a:r>
              <a:rPr lang="en-US" sz="3500" spc="-87">
                <a:solidFill>
                  <a:srgbClr val="4B412E"/>
                </a:solidFill>
                <a:latin typeface="Della Respira"/>
                <a:ea typeface="Della Respira"/>
                <a:cs typeface="Della Respira"/>
                <a:sym typeface="Della Respira"/>
              </a:rPr>
              <a:t>By analyzing audio characteristics like tempo, valence, danceability, and more, we aim to understand what makes a song popular and build a predictive model.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18D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96753">
            <a:off x="14546777" y="1186814"/>
            <a:ext cx="4490334" cy="2963620"/>
          </a:xfrm>
          <a:custGeom>
            <a:avLst/>
            <a:gdLst/>
            <a:ahLst/>
            <a:cxnLst/>
            <a:rect r="r" b="b" t="t" l="l"/>
            <a:pathLst>
              <a:path h="2963620" w="4490334">
                <a:moveTo>
                  <a:pt x="0" y="0"/>
                </a:moveTo>
                <a:lnTo>
                  <a:pt x="4490334" y="0"/>
                </a:lnTo>
                <a:lnTo>
                  <a:pt x="4490334" y="2963620"/>
                </a:lnTo>
                <a:lnTo>
                  <a:pt x="0" y="2963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53476">
            <a:off x="-950862" y="6838226"/>
            <a:ext cx="5788082" cy="4114800"/>
          </a:xfrm>
          <a:custGeom>
            <a:avLst/>
            <a:gdLst/>
            <a:ahLst/>
            <a:cxnLst/>
            <a:rect r="r" b="b" t="t" l="l"/>
            <a:pathLst>
              <a:path h="4114800" w="5788082">
                <a:moveTo>
                  <a:pt x="0" y="0"/>
                </a:moveTo>
                <a:lnTo>
                  <a:pt x="5788082" y="0"/>
                </a:lnTo>
                <a:lnTo>
                  <a:pt x="57880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258625" y="1282428"/>
            <a:ext cx="11770751" cy="7722143"/>
            <a:chOff x="0" y="0"/>
            <a:chExt cx="15694334" cy="1029619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3151585" y="-123825"/>
              <a:ext cx="8281879" cy="24204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986"/>
                </a:lnSpc>
              </a:pPr>
              <a:r>
                <a:rPr lang="en-US" sz="11353" spc="-283">
                  <a:solidFill>
                    <a:srgbClr val="F8EBD1"/>
                  </a:solidFill>
                  <a:latin typeface="Gagalin"/>
                  <a:ea typeface="Gagalin"/>
                  <a:cs typeface="Gagalin"/>
                  <a:sym typeface="Gagalin"/>
                </a:rPr>
                <a:t>OBJECTIVE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534711"/>
              <a:ext cx="15694334" cy="67614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777237" indent="-388618" lvl="1">
                <a:lnSpc>
                  <a:spcPts val="5039"/>
                </a:lnSpc>
                <a:buFont typeface="Arial"/>
                <a:buChar char="•"/>
              </a:pPr>
              <a:r>
                <a:rPr lang="en-US" sz="3599" spc="-71">
                  <a:solidFill>
                    <a:srgbClr val="F8EBD1"/>
                  </a:solidFill>
                  <a:latin typeface="Della Respira"/>
                  <a:ea typeface="Della Respira"/>
                  <a:cs typeface="Della Respira"/>
                  <a:sym typeface="Della Respira"/>
                </a:rPr>
                <a:t>Goal : </a:t>
              </a:r>
            </a:p>
            <a:p>
              <a:pPr algn="just" marL="1554474" indent="-518158" lvl="2">
                <a:lnSpc>
                  <a:spcPts val="5039"/>
                </a:lnSpc>
                <a:buFont typeface="Arial"/>
                <a:buChar char="⚬"/>
              </a:pPr>
              <a:r>
                <a:rPr lang="en-US" sz="3599" spc="-71">
                  <a:solidFill>
                    <a:srgbClr val="F8EBD1"/>
                  </a:solidFill>
                  <a:latin typeface="Della Respira"/>
                  <a:ea typeface="Della Respira"/>
                  <a:cs typeface="Della Respira"/>
                  <a:sym typeface="Della Respira"/>
                </a:rPr>
                <a:t>Analyze Spotify song features dataset</a:t>
              </a:r>
            </a:p>
            <a:p>
              <a:pPr algn="just" marL="1554474" indent="-518158" lvl="2">
                <a:lnSpc>
                  <a:spcPts val="5039"/>
                </a:lnSpc>
                <a:buFont typeface="Arial"/>
                <a:buChar char="⚬"/>
              </a:pPr>
              <a:r>
                <a:rPr lang="en-US" sz="3599" spc="-71">
                  <a:solidFill>
                    <a:srgbClr val="F8EBD1"/>
                  </a:solidFill>
                  <a:latin typeface="Della Respira"/>
                  <a:ea typeface="Della Respira"/>
                  <a:cs typeface="Della Respira"/>
                  <a:sym typeface="Della Respira"/>
                </a:rPr>
                <a:t>Build a regression model to predict target feature(s)</a:t>
              </a:r>
            </a:p>
            <a:p>
              <a:pPr algn="just">
                <a:lnSpc>
                  <a:spcPts val="5039"/>
                </a:lnSpc>
              </a:pPr>
            </a:p>
            <a:p>
              <a:pPr algn="just" marL="777237" indent="-388618" lvl="1">
                <a:lnSpc>
                  <a:spcPts val="5039"/>
                </a:lnSpc>
                <a:buFont typeface="Arial"/>
                <a:buChar char="•"/>
              </a:pPr>
              <a:r>
                <a:rPr lang="en-US" sz="3599" spc="-71">
                  <a:solidFill>
                    <a:srgbClr val="F8EBD1"/>
                  </a:solidFill>
                  <a:latin typeface="Della Respira"/>
                  <a:ea typeface="Della Respira"/>
                  <a:cs typeface="Della Respira"/>
                  <a:sym typeface="Della Respira"/>
                </a:rPr>
                <a:t>Approach :</a:t>
              </a:r>
            </a:p>
            <a:p>
              <a:pPr algn="just" marL="1554474" indent="-518158" lvl="2">
                <a:lnSpc>
                  <a:spcPts val="5039"/>
                </a:lnSpc>
                <a:buFont typeface="Arial"/>
                <a:buChar char="⚬"/>
              </a:pPr>
              <a:r>
                <a:rPr lang="en-US" sz="3599" spc="-71">
                  <a:solidFill>
                    <a:srgbClr val="F8EBD1"/>
                  </a:solidFill>
                  <a:latin typeface="Della Respira"/>
                  <a:ea typeface="Della Respira"/>
                  <a:cs typeface="Della Respira"/>
                  <a:sym typeface="Della Respira"/>
                </a:rPr>
                <a:t>Data exploration</a:t>
              </a:r>
            </a:p>
            <a:p>
              <a:pPr algn="just" marL="1554474" indent="-518158" lvl="2">
                <a:lnSpc>
                  <a:spcPts val="5039"/>
                </a:lnSpc>
                <a:buFont typeface="Arial"/>
                <a:buChar char="⚬"/>
              </a:pPr>
              <a:r>
                <a:rPr lang="en-US" sz="3599" spc="-71">
                  <a:solidFill>
                    <a:srgbClr val="F8EBD1"/>
                  </a:solidFill>
                  <a:latin typeface="Della Respira"/>
                  <a:ea typeface="Della Respira"/>
                  <a:cs typeface="Della Respira"/>
                  <a:sym typeface="Della Respira"/>
                </a:rPr>
                <a:t>Preprocessing</a:t>
              </a:r>
            </a:p>
            <a:p>
              <a:pPr algn="just" marL="1554474" indent="-518158" lvl="2">
                <a:lnSpc>
                  <a:spcPts val="5039"/>
                </a:lnSpc>
                <a:buFont typeface="Arial"/>
                <a:buChar char="⚬"/>
              </a:pPr>
              <a:r>
                <a:rPr lang="en-US" sz="3599" spc="-71">
                  <a:solidFill>
                    <a:srgbClr val="F8EBD1"/>
                  </a:solidFill>
                  <a:latin typeface="Della Respira"/>
                  <a:ea typeface="Della Respira"/>
                  <a:cs typeface="Della Respira"/>
                  <a:sym typeface="Della Respira"/>
                </a:rPr>
                <a:t>Ridge regression with hyperparameter tuning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5445357" y="5809819"/>
            <a:ext cx="4103820" cy="4114800"/>
          </a:xfrm>
          <a:custGeom>
            <a:avLst/>
            <a:gdLst/>
            <a:ahLst/>
            <a:cxnLst/>
            <a:rect r="r" b="b" t="t" l="l"/>
            <a:pathLst>
              <a:path h="4114800" w="4103820">
                <a:moveTo>
                  <a:pt x="0" y="0"/>
                </a:moveTo>
                <a:lnTo>
                  <a:pt x="4103820" y="0"/>
                </a:lnTo>
                <a:lnTo>
                  <a:pt x="41038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1344615">
            <a:off x="982913" y="-581887"/>
            <a:ext cx="4542680" cy="3221173"/>
          </a:xfrm>
          <a:custGeom>
            <a:avLst/>
            <a:gdLst/>
            <a:ahLst/>
            <a:cxnLst/>
            <a:rect r="r" b="b" t="t" l="l"/>
            <a:pathLst>
              <a:path h="3221173" w="4542680">
                <a:moveTo>
                  <a:pt x="4542680" y="0"/>
                </a:moveTo>
                <a:lnTo>
                  <a:pt x="0" y="0"/>
                </a:lnTo>
                <a:lnTo>
                  <a:pt x="0" y="3221174"/>
                </a:lnTo>
                <a:lnTo>
                  <a:pt x="4542680" y="3221174"/>
                </a:lnTo>
                <a:lnTo>
                  <a:pt x="4542680" y="0"/>
                </a:lnTo>
                <a:close/>
              </a:path>
            </a:pathLst>
          </a:custGeom>
          <a:blipFill>
            <a:blip r:embed="rId8">
              <a:alphaModFix amt="14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D4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85967" y="1857414"/>
            <a:ext cx="12916067" cy="2076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74"/>
              </a:lnSpc>
            </a:pPr>
            <a:r>
              <a:rPr lang="en-US" sz="11144" spc="-278">
                <a:solidFill>
                  <a:srgbClr val="4B412E"/>
                </a:solidFill>
                <a:latin typeface="Gagalin"/>
                <a:ea typeface="Gagalin"/>
                <a:cs typeface="Gagalin"/>
                <a:sym typeface="Gagalin"/>
              </a:rPr>
              <a:t>WHICH DATASET???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248256" y="4624136"/>
            <a:ext cx="13791489" cy="2783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37" indent="-388618" lvl="1">
              <a:lnSpc>
                <a:spcPts val="5579"/>
              </a:lnSpc>
              <a:buFont typeface="Arial"/>
              <a:buChar char="•"/>
            </a:pPr>
            <a:r>
              <a:rPr lang="en-US" sz="3599" spc="-89">
                <a:solidFill>
                  <a:srgbClr val="4B412E"/>
                </a:solidFill>
                <a:latin typeface="Della Respira"/>
                <a:ea typeface="Della Respira"/>
                <a:cs typeface="Della Respira"/>
                <a:sym typeface="Della Respira"/>
              </a:rPr>
              <a:t>Dataset Name: SpotifyFeatures.csv</a:t>
            </a:r>
          </a:p>
          <a:p>
            <a:pPr algn="just" marL="777237" indent="-388618" lvl="1">
              <a:lnSpc>
                <a:spcPts val="5579"/>
              </a:lnSpc>
              <a:buFont typeface="Arial"/>
              <a:buChar char="•"/>
            </a:pPr>
            <a:r>
              <a:rPr lang="en-US" sz="3599" spc="-89">
                <a:solidFill>
                  <a:srgbClr val="4B412E"/>
                </a:solidFill>
                <a:latin typeface="Della Respira"/>
                <a:ea typeface="Della Respira"/>
                <a:cs typeface="Della Respira"/>
                <a:sym typeface="Della Respira"/>
              </a:rPr>
              <a:t>Features:</a:t>
            </a:r>
          </a:p>
          <a:p>
            <a:pPr algn="just" marL="1554474" indent="-518158" lvl="2">
              <a:lnSpc>
                <a:spcPts val="5579"/>
              </a:lnSpc>
              <a:buFont typeface="Arial"/>
              <a:buChar char="⚬"/>
            </a:pPr>
            <a:r>
              <a:rPr lang="en-US" sz="3599" spc="-89">
                <a:solidFill>
                  <a:srgbClr val="4B412E"/>
                </a:solidFill>
                <a:latin typeface="Della Respira"/>
                <a:ea typeface="Della Respira"/>
                <a:cs typeface="Della Respira"/>
                <a:sym typeface="Della Respira"/>
              </a:rPr>
              <a:t>Includes numerical and categorical song features</a:t>
            </a:r>
          </a:p>
          <a:p>
            <a:pPr algn="just" marL="1554474" indent="-518158" lvl="2">
              <a:lnSpc>
                <a:spcPts val="5579"/>
              </a:lnSpc>
              <a:buFont typeface="Arial"/>
              <a:buChar char="⚬"/>
            </a:pPr>
            <a:r>
              <a:rPr lang="en-US" sz="3599" spc="-89">
                <a:solidFill>
                  <a:srgbClr val="4B412E"/>
                </a:solidFill>
                <a:latin typeface="Della Respira"/>
                <a:ea typeface="Della Respira"/>
                <a:cs typeface="Della Respira"/>
                <a:sym typeface="Della Respira"/>
              </a:rPr>
              <a:t>Quick stats shown using df.describe(), df.info(), df.shape(), etc.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-1072473">
            <a:off x="15556240" y="2687175"/>
            <a:ext cx="4542680" cy="3221173"/>
          </a:xfrm>
          <a:custGeom>
            <a:avLst/>
            <a:gdLst/>
            <a:ahLst/>
            <a:cxnLst/>
            <a:rect r="r" b="b" t="t" l="l"/>
            <a:pathLst>
              <a:path h="3221173" w="4542680">
                <a:moveTo>
                  <a:pt x="4542680" y="0"/>
                </a:moveTo>
                <a:lnTo>
                  <a:pt x="0" y="0"/>
                </a:lnTo>
                <a:lnTo>
                  <a:pt x="0" y="3221173"/>
                </a:lnTo>
                <a:lnTo>
                  <a:pt x="4542680" y="3221173"/>
                </a:lnTo>
                <a:lnTo>
                  <a:pt x="454268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009510" y="8317421"/>
            <a:ext cx="4103820" cy="4114800"/>
          </a:xfrm>
          <a:custGeom>
            <a:avLst/>
            <a:gdLst/>
            <a:ahLst/>
            <a:cxnLst/>
            <a:rect r="r" b="b" t="t" l="l"/>
            <a:pathLst>
              <a:path h="4114800" w="4103820">
                <a:moveTo>
                  <a:pt x="0" y="0"/>
                </a:moveTo>
                <a:lnTo>
                  <a:pt x="4103820" y="0"/>
                </a:lnTo>
                <a:lnTo>
                  <a:pt x="41038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417853" y="641768"/>
            <a:ext cx="4103820" cy="4114800"/>
          </a:xfrm>
          <a:custGeom>
            <a:avLst/>
            <a:gdLst/>
            <a:ahLst/>
            <a:cxnLst/>
            <a:rect r="r" b="b" t="t" l="l"/>
            <a:pathLst>
              <a:path h="4114800" w="4103820">
                <a:moveTo>
                  <a:pt x="0" y="0"/>
                </a:moveTo>
                <a:lnTo>
                  <a:pt x="4103820" y="0"/>
                </a:lnTo>
                <a:lnTo>
                  <a:pt x="41038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1929889">
            <a:off x="414627" y="7187251"/>
            <a:ext cx="4542680" cy="3221173"/>
          </a:xfrm>
          <a:custGeom>
            <a:avLst/>
            <a:gdLst/>
            <a:ahLst/>
            <a:cxnLst/>
            <a:rect r="r" b="b" t="t" l="l"/>
            <a:pathLst>
              <a:path h="3221173" w="4542680">
                <a:moveTo>
                  <a:pt x="4542680" y="0"/>
                </a:moveTo>
                <a:lnTo>
                  <a:pt x="0" y="0"/>
                </a:lnTo>
                <a:lnTo>
                  <a:pt x="0" y="3221174"/>
                </a:lnTo>
                <a:lnTo>
                  <a:pt x="4542680" y="3221174"/>
                </a:lnTo>
                <a:lnTo>
                  <a:pt x="454268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1315929">
            <a:off x="4945981" y="-968819"/>
            <a:ext cx="4542680" cy="3221173"/>
          </a:xfrm>
          <a:custGeom>
            <a:avLst/>
            <a:gdLst/>
            <a:ahLst/>
            <a:cxnLst/>
            <a:rect r="r" b="b" t="t" l="l"/>
            <a:pathLst>
              <a:path h="3221173" w="4542680">
                <a:moveTo>
                  <a:pt x="4542680" y="0"/>
                </a:moveTo>
                <a:lnTo>
                  <a:pt x="0" y="0"/>
                </a:lnTo>
                <a:lnTo>
                  <a:pt x="0" y="3221174"/>
                </a:lnTo>
                <a:lnTo>
                  <a:pt x="4542680" y="3221174"/>
                </a:lnTo>
                <a:lnTo>
                  <a:pt x="454268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498213" y="-1028700"/>
            <a:ext cx="4103820" cy="4114800"/>
          </a:xfrm>
          <a:custGeom>
            <a:avLst/>
            <a:gdLst/>
            <a:ahLst/>
            <a:cxnLst/>
            <a:rect r="r" b="b" t="t" l="l"/>
            <a:pathLst>
              <a:path h="4114800" w="4103820">
                <a:moveTo>
                  <a:pt x="0" y="0"/>
                </a:moveTo>
                <a:lnTo>
                  <a:pt x="4103820" y="0"/>
                </a:lnTo>
                <a:lnTo>
                  <a:pt x="41038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543024" y="7878388"/>
            <a:ext cx="4103820" cy="4114800"/>
          </a:xfrm>
          <a:custGeom>
            <a:avLst/>
            <a:gdLst/>
            <a:ahLst/>
            <a:cxnLst/>
            <a:rect r="r" b="b" t="t" l="l"/>
            <a:pathLst>
              <a:path h="4114800" w="4103820">
                <a:moveTo>
                  <a:pt x="0" y="0"/>
                </a:moveTo>
                <a:lnTo>
                  <a:pt x="4103820" y="0"/>
                </a:lnTo>
                <a:lnTo>
                  <a:pt x="41038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18D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64713" y="8536955"/>
            <a:ext cx="1597931" cy="2259286"/>
          </a:xfrm>
          <a:custGeom>
            <a:avLst/>
            <a:gdLst/>
            <a:ahLst/>
            <a:cxnLst/>
            <a:rect r="r" b="b" t="t" l="l"/>
            <a:pathLst>
              <a:path h="2259286" w="1597931">
                <a:moveTo>
                  <a:pt x="0" y="0"/>
                </a:moveTo>
                <a:lnTo>
                  <a:pt x="1597931" y="0"/>
                </a:lnTo>
                <a:lnTo>
                  <a:pt x="1597931" y="2259286"/>
                </a:lnTo>
                <a:lnTo>
                  <a:pt x="0" y="2259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62692" y="809752"/>
            <a:ext cx="1597931" cy="2259286"/>
          </a:xfrm>
          <a:custGeom>
            <a:avLst/>
            <a:gdLst/>
            <a:ahLst/>
            <a:cxnLst/>
            <a:rect r="r" b="b" t="t" l="l"/>
            <a:pathLst>
              <a:path h="2259286" w="1597931">
                <a:moveTo>
                  <a:pt x="0" y="0"/>
                </a:moveTo>
                <a:lnTo>
                  <a:pt x="1597931" y="0"/>
                </a:lnTo>
                <a:lnTo>
                  <a:pt x="1597931" y="2259286"/>
                </a:lnTo>
                <a:lnTo>
                  <a:pt x="0" y="2259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095875" y="1095375"/>
            <a:ext cx="8096250" cy="809625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8DB2">
                <a:alpha val="19608"/>
              </a:srgbClr>
            </a:solidFill>
            <a:ln w="19050" cap="sq">
              <a:solidFill>
                <a:srgbClr val="F8EBD1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957493" y="6970654"/>
            <a:ext cx="5932366" cy="4206587"/>
          </a:xfrm>
          <a:custGeom>
            <a:avLst/>
            <a:gdLst/>
            <a:ahLst/>
            <a:cxnLst/>
            <a:rect r="r" b="b" t="t" l="l"/>
            <a:pathLst>
              <a:path h="4206587" w="5932366">
                <a:moveTo>
                  <a:pt x="0" y="0"/>
                </a:moveTo>
                <a:lnTo>
                  <a:pt x="5932366" y="0"/>
                </a:lnTo>
                <a:lnTo>
                  <a:pt x="5932366" y="4206587"/>
                </a:lnTo>
                <a:lnTo>
                  <a:pt x="0" y="42065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534941" y="511068"/>
            <a:ext cx="4103820" cy="4114800"/>
          </a:xfrm>
          <a:custGeom>
            <a:avLst/>
            <a:gdLst/>
            <a:ahLst/>
            <a:cxnLst/>
            <a:rect r="r" b="b" t="t" l="l"/>
            <a:pathLst>
              <a:path h="4114800" w="4103820">
                <a:moveTo>
                  <a:pt x="0" y="0"/>
                </a:moveTo>
                <a:lnTo>
                  <a:pt x="4103819" y="0"/>
                </a:lnTo>
                <a:lnTo>
                  <a:pt x="41038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1072473">
            <a:off x="14162421" y="1130477"/>
            <a:ext cx="4542680" cy="3221173"/>
          </a:xfrm>
          <a:custGeom>
            <a:avLst/>
            <a:gdLst/>
            <a:ahLst/>
            <a:cxnLst/>
            <a:rect r="r" b="b" t="t" l="l"/>
            <a:pathLst>
              <a:path h="3221173" w="4542680">
                <a:moveTo>
                  <a:pt x="4542680" y="0"/>
                </a:moveTo>
                <a:lnTo>
                  <a:pt x="0" y="0"/>
                </a:lnTo>
                <a:lnTo>
                  <a:pt x="0" y="3221174"/>
                </a:lnTo>
                <a:lnTo>
                  <a:pt x="4542680" y="3221174"/>
                </a:lnTo>
                <a:lnTo>
                  <a:pt x="454268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723760" y="7745921"/>
            <a:ext cx="4103820" cy="4114800"/>
          </a:xfrm>
          <a:custGeom>
            <a:avLst/>
            <a:gdLst/>
            <a:ahLst/>
            <a:cxnLst/>
            <a:rect r="r" b="b" t="t" l="l"/>
            <a:pathLst>
              <a:path h="4114800" w="4103820">
                <a:moveTo>
                  <a:pt x="0" y="0"/>
                </a:moveTo>
                <a:lnTo>
                  <a:pt x="4103820" y="0"/>
                </a:lnTo>
                <a:lnTo>
                  <a:pt x="41038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382482" y="3324225"/>
            <a:ext cx="11523036" cy="391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00"/>
              </a:lnSpc>
            </a:pPr>
            <a:r>
              <a:rPr lang="en-US" sz="15000">
                <a:solidFill>
                  <a:srgbClr val="F8EBD1"/>
                </a:solidFill>
                <a:latin typeface="Gagalin"/>
                <a:ea typeface="Gagalin"/>
                <a:cs typeface="Gagalin"/>
                <a:sym typeface="Gagalin"/>
              </a:rPr>
              <a:t>TOOLS AND TECHNOLOGIES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D4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72473">
            <a:off x="15556240" y="2687175"/>
            <a:ext cx="4542680" cy="3221173"/>
          </a:xfrm>
          <a:custGeom>
            <a:avLst/>
            <a:gdLst/>
            <a:ahLst/>
            <a:cxnLst/>
            <a:rect r="r" b="b" t="t" l="l"/>
            <a:pathLst>
              <a:path h="3221173" w="4542680">
                <a:moveTo>
                  <a:pt x="4542680" y="0"/>
                </a:moveTo>
                <a:lnTo>
                  <a:pt x="0" y="0"/>
                </a:lnTo>
                <a:lnTo>
                  <a:pt x="0" y="3221173"/>
                </a:lnTo>
                <a:lnTo>
                  <a:pt x="4542680" y="3221173"/>
                </a:lnTo>
                <a:lnTo>
                  <a:pt x="454268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417853" y="641768"/>
            <a:ext cx="4103820" cy="4114800"/>
          </a:xfrm>
          <a:custGeom>
            <a:avLst/>
            <a:gdLst/>
            <a:ahLst/>
            <a:cxnLst/>
            <a:rect r="r" b="b" t="t" l="l"/>
            <a:pathLst>
              <a:path h="4114800" w="4103820">
                <a:moveTo>
                  <a:pt x="0" y="0"/>
                </a:moveTo>
                <a:lnTo>
                  <a:pt x="4103820" y="0"/>
                </a:lnTo>
                <a:lnTo>
                  <a:pt x="41038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315929">
            <a:off x="4820750" y="-1610587"/>
            <a:ext cx="4542680" cy="3221173"/>
          </a:xfrm>
          <a:custGeom>
            <a:avLst/>
            <a:gdLst/>
            <a:ahLst/>
            <a:cxnLst/>
            <a:rect r="r" b="b" t="t" l="l"/>
            <a:pathLst>
              <a:path h="3221173" w="4542680">
                <a:moveTo>
                  <a:pt x="4542680" y="0"/>
                </a:moveTo>
                <a:lnTo>
                  <a:pt x="0" y="0"/>
                </a:lnTo>
                <a:lnTo>
                  <a:pt x="0" y="3221174"/>
                </a:lnTo>
                <a:lnTo>
                  <a:pt x="4542680" y="3221174"/>
                </a:lnTo>
                <a:lnTo>
                  <a:pt x="4542680" y="0"/>
                </a:lnTo>
                <a:close/>
              </a:path>
            </a:pathLst>
          </a:custGeom>
          <a:blipFill>
            <a:blip r:embed="rId2">
              <a:alphaModFix amt="1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186335" y="-2057400"/>
            <a:ext cx="4103820" cy="4114800"/>
          </a:xfrm>
          <a:custGeom>
            <a:avLst/>
            <a:gdLst/>
            <a:ahLst/>
            <a:cxnLst/>
            <a:rect r="r" b="b" t="t" l="l"/>
            <a:pathLst>
              <a:path h="4114800" w="4103820">
                <a:moveTo>
                  <a:pt x="0" y="0"/>
                </a:moveTo>
                <a:lnTo>
                  <a:pt x="4103820" y="0"/>
                </a:lnTo>
                <a:lnTo>
                  <a:pt x="41038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723760" y="7745921"/>
            <a:ext cx="4103820" cy="4114800"/>
          </a:xfrm>
          <a:custGeom>
            <a:avLst/>
            <a:gdLst/>
            <a:ahLst/>
            <a:cxnLst/>
            <a:rect r="r" b="b" t="t" l="l"/>
            <a:pathLst>
              <a:path h="4114800" w="4103820">
                <a:moveTo>
                  <a:pt x="0" y="0"/>
                </a:moveTo>
                <a:lnTo>
                  <a:pt x="4103820" y="0"/>
                </a:lnTo>
                <a:lnTo>
                  <a:pt x="41038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1929889">
            <a:off x="883800" y="6672094"/>
            <a:ext cx="4542680" cy="3221173"/>
          </a:xfrm>
          <a:custGeom>
            <a:avLst/>
            <a:gdLst/>
            <a:ahLst/>
            <a:cxnLst/>
            <a:rect r="r" b="b" t="t" l="l"/>
            <a:pathLst>
              <a:path h="3221173" w="4542680">
                <a:moveTo>
                  <a:pt x="4542680" y="0"/>
                </a:moveTo>
                <a:lnTo>
                  <a:pt x="0" y="0"/>
                </a:lnTo>
                <a:lnTo>
                  <a:pt x="0" y="3221174"/>
                </a:lnTo>
                <a:lnTo>
                  <a:pt x="4542680" y="3221174"/>
                </a:lnTo>
                <a:lnTo>
                  <a:pt x="454268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543024" y="8797838"/>
            <a:ext cx="4103820" cy="4114800"/>
          </a:xfrm>
          <a:custGeom>
            <a:avLst/>
            <a:gdLst/>
            <a:ahLst/>
            <a:cxnLst/>
            <a:rect r="r" b="b" t="t" l="l"/>
            <a:pathLst>
              <a:path h="4114800" w="4103820">
                <a:moveTo>
                  <a:pt x="0" y="0"/>
                </a:moveTo>
                <a:lnTo>
                  <a:pt x="4103820" y="0"/>
                </a:lnTo>
                <a:lnTo>
                  <a:pt x="41038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383566" y="1470957"/>
            <a:ext cx="10996487" cy="7230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9980" indent="-359990" lvl="1">
              <a:lnSpc>
                <a:spcPts val="5168"/>
              </a:lnSpc>
              <a:buFont typeface="Arial"/>
              <a:buChar char="•"/>
            </a:pPr>
            <a:r>
              <a:rPr lang="en-US" sz="3334" spc="-83">
                <a:solidFill>
                  <a:srgbClr val="4B412E"/>
                </a:solidFill>
                <a:latin typeface="Della Respira"/>
                <a:ea typeface="Della Respira"/>
                <a:cs typeface="Della Respira"/>
                <a:sym typeface="Della Respira"/>
              </a:rPr>
              <a:t>Libraries Used :</a:t>
            </a:r>
          </a:p>
          <a:p>
            <a:pPr algn="just" marL="1310423" indent="-436808" lvl="2">
              <a:lnSpc>
                <a:spcPts val="4703"/>
              </a:lnSpc>
              <a:buFont typeface="Arial"/>
              <a:buChar char="⚬"/>
            </a:pPr>
            <a:r>
              <a:rPr lang="en-US" sz="3034" spc="-75">
                <a:solidFill>
                  <a:srgbClr val="4B412E"/>
                </a:solidFill>
                <a:latin typeface="Della Respira"/>
                <a:ea typeface="Della Respira"/>
                <a:cs typeface="Della Respira"/>
                <a:sym typeface="Della Respira"/>
              </a:rPr>
              <a:t>pandas, numpy (data manipulation)</a:t>
            </a:r>
          </a:p>
          <a:p>
            <a:pPr algn="just" marL="1310423" indent="-436808" lvl="2">
              <a:lnSpc>
                <a:spcPts val="4703"/>
              </a:lnSpc>
              <a:buFont typeface="Arial"/>
              <a:buChar char="⚬"/>
            </a:pPr>
            <a:r>
              <a:rPr lang="en-US" sz="3034" spc="-75">
                <a:solidFill>
                  <a:srgbClr val="4B412E"/>
                </a:solidFill>
                <a:latin typeface="Della Respira"/>
                <a:ea typeface="Della Respira"/>
                <a:cs typeface="Della Respira"/>
                <a:sym typeface="Della Respira"/>
              </a:rPr>
              <a:t>matplotlib, seaborn (visualisation)</a:t>
            </a:r>
          </a:p>
          <a:p>
            <a:pPr algn="just" marL="1310423" indent="-436808" lvl="2">
              <a:lnSpc>
                <a:spcPts val="4703"/>
              </a:lnSpc>
              <a:buFont typeface="Arial"/>
              <a:buChar char="⚬"/>
            </a:pPr>
            <a:r>
              <a:rPr lang="en-US" sz="3034" spc="-75">
                <a:solidFill>
                  <a:srgbClr val="4B412E"/>
                </a:solidFill>
                <a:latin typeface="Della Respira"/>
                <a:ea typeface="Della Respira"/>
                <a:cs typeface="Della Respira"/>
                <a:sym typeface="Della Respira"/>
              </a:rPr>
              <a:t>scikit-learn (preprocessing, modelling, evaluation)</a:t>
            </a:r>
          </a:p>
          <a:p>
            <a:pPr algn="just">
              <a:lnSpc>
                <a:spcPts val="4703"/>
              </a:lnSpc>
            </a:pPr>
          </a:p>
          <a:p>
            <a:pPr algn="just" marL="719980" indent="-359990" lvl="1">
              <a:lnSpc>
                <a:spcPts val="5168"/>
              </a:lnSpc>
              <a:buFont typeface="Arial"/>
              <a:buChar char="•"/>
            </a:pPr>
            <a:r>
              <a:rPr lang="en-US" sz="3334" spc="-83">
                <a:solidFill>
                  <a:srgbClr val="4B412E"/>
                </a:solidFill>
                <a:latin typeface="Della Respira"/>
                <a:ea typeface="Della Respira"/>
                <a:cs typeface="Della Respira"/>
                <a:sym typeface="Della Respira"/>
              </a:rPr>
              <a:t>Checked :</a:t>
            </a:r>
          </a:p>
          <a:p>
            <a:pPr algn="just" marL="1310423" indent="-436808" lvl="2">
              <a:lnSpc>
                <a:spcPts val="4703"/>
              </a:lnSpc>
              <a:buFont typeface="Arial"/>
              <a:buChar char="⚬"/>
            </a:pPr>
            <a:r>
              <a:rPr lang="en-US" sz="3034" spc="-75">
                <a:solidFill>
                  <a:srgbClr val="4B412E"/>
                </a:solidFill>
                <a:latin typeface="Della Respira"/>
                <a:ea typeface="Della Respira"/>
                <a:cs typeface="Della Respira"/>
                <a:sym typeface="Della Respira"/>
              </a:rPr>
              <a:t>Shape, size, info, head, describe</a:t>
            </a:r>
          </a:p>
          <a:p>
            <a:pPr algn="just">
              <a:lnSpc>
                <a:spcPts val="4703"/>
              </a:lnSpc>
            </a:pPr>
          </a:p>
          <a:p>
            <a:pPr algn="just" marL="719980" indent="-359990" lvl="1">
              <a:lnSpc>
                <a:spcPts val="5168"/>
              </a:lnSpc>
              <a:buFont typeface="Arial"/>
              <a:buChar char="•"/>
            </a:pPr>
            <a:r>
              <a:rPr lang="en-US" sz="3334" spc="-83">
                <a:solidFill>
                  <a:srgbClr val="4B412E"/>
                </a:solidFill>
                <a:latin typeface="Della Respira"/>
                <a:ea typeface="Della Respira"/>
                <a:cs typeface="Della Respira"/>
                <a:sym typeface="Della Respira"/>
              </a:rPr>
              <a:t>Techniques Used for Data Preprocessing :</a:t>
            </a:r>
          </a:p>
          <a:p>
            <a:pPr algn="just" marL="1310423" indent="-436808" lvl="2">
              <a:lnSpc>
                <a:spcPts val="4703"/>
              </a:lnSpc>
              <a:buFont typeface="Arial"/>
              <a:buChar char="⚬"/>
            </a:pPr>
            <a:r>
              <a:rPr lang="en-US" sz="3034" spc="-75">
                <a:solidFill>
                  <a:srgbClr val="4B412E"/>
                </a:solidFill>
                <a:latin typeface="Della Respira"/>
                <a:ea typeface="Della Respira"/>
                <a:cs typeface="Della Respira"/>
                <a:sym typeface="Della Respira"/>
              </a:rPr>
              <a:t>StandardScaler for numerical features</a:t>
            </a:r>
          </a:p>
          <a:p>
            <a:pPr algn="just" marL="1310423" indent="-436808" lvl="2">
              <a:lnSpc>
                <a:spcPts val="4703"/>
              </a:lnSpc>
              <a:buFont typeface="Arial"/>
              <a:buChar char="⚬"/>
            </a:pPr>
            <a:r>
              <a:rPr lang="en-US" sz="3034" spc="-75">
                <a:solidFill>
                  <a:srgbClr val="4B412E"/>
                </a:solidFill>
                <a:latin typeface="Della Respira"/>
                <a:ea typeface="Della Respira"/>
                <a:cs typeface="Della Respira"/>
                <a:sym typeface="Della Respira"/>
              </a:rPr>
              <a:t>OneHotEncoder for categorical features</a:t>
            </a:r>
          </a:p>
          <a:p>
            <a:pPr algn="just" marL="1310423" indent="-436808" lvl="2">
              <a:lnSpc>
                <a:spcPts val="4703"/>
              </a:lnSpc>
              <a:buFont typeface="Arial"/>
              <a:buChar char="⚬"/>
            </a:pPr>
            <a:r>
              <a:rPr lang="en-US" sz="3034" spc="-75">
                <a:solidFill>
                  <a:srgbClr val="4B412E"/>
                </a:solidFill>
                <a:latin typeface="Della Respira"/>
                <a:ea typeface="Della Respira"/>
                <a:cs typeface="Della Respira"/>
                <a:sym typeface="Della Respira"/>
              </a:rPr>
              <a:t>Combined using ColumnTransformer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18D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64713" y="7745921"/>
            <a:ext cx="1597931" cy="2259286"/>
          </a:xfrm>
          <a:custGeom>
            <a:avLst/>
            <a:gdLst/>
            <a:ahLst/>
            <a:cxnLst/>
            <a:rect r="r" b="b" t="t" l="l"/>
            <a:pathLst>
              <a:path h="2259286" w="1597931">
                <a:moveTo>
                  <a:pt x="0" y="0"/>
                </a:moveTo>
                <a:lnTo>
                  <a:pt x="1597931" y="0"/>
                </a:lnTo>
                <a:lnTo>
                  <a:pt x="1597931" y="2259286"/>
                </a:lnTo>
                <a:lnTo>
                  <a:pt x="0" y="2259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64713" y="595440"/>
            <a:ext cx="1597931" cy="2259286"/>
          </a:xfrm>
          <a:custGeom>
            <a:avLst/>
            <a:gdLst/>
            <a:ahLst/>
            <a:cxnLst/>
            <a:rect r="r" b="b" t="t" l="l"/>
            <a:pathLst>
              <a:path h="2259286" w="1597931">
                <a:moveTo>
                  <a:pt x="0" y="0"/>
                </a:moveTo>
                <a:lnTo>
                  <a:pt x="1597931" y="0"/>
                </a:lnTo>
                <a:lnTo>
                  <a:pt x="1597931" y="2259285"/>
                </a:lnTo>
                <a:lnTo>
                  <a:pt x="0" y="22592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697845" y="7253157"/>
            <a:ext cx="5932366" cy="4206587"/>
          </a:xfrm>
          <a:custGeom>
            <a:avLst/>
            <a:gdLst/>
            <a:ahLst/>
            <a:cxnLst/>
            <a:rect r="r" b="b" t="t" l="l"/>
            <a:pathLst>
              <a:path h="4206587" w="5932366">
                <a:moveTo>
                  <a:pt x="0" y="0"/>
                </a:moveTo>
                <a:lnTo>
                  <a:pt x="5932366" y="0"/>
                </a:lnTo>
                <a:lnTo>
                  <a:pt x="5932366" y="4206587"/>
                </a:lnTo>
                <a:lnTo>
                  <a:pt x="0" y="42065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924601" y="-433856"/>
            <a:ext cx="4103820" cy="4114800"/>
          </a:xfrm>
          <a:custGeom>
            <a:avLst/>
            <a:gdLst/>
            <a:ahLst/>
            <a:cxnLst/>
            <a:rect r="r" b="b" t="t" l="l"/>
            <a:pathLst>
              <a:path h="4114800" w="4103820">
                <a:moveTo>
                  <a:pt x="0" y="0"/>
                </a:moveTo>
                <a:lnTo>
                  <a:pt x="4103820" y="0"/>
                </a:lnTo>
                <a:lnTo>
                  <a:pt x="41038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1072473">
            <a:off x="14342264" y="886941"/>
            <a:ext cx="4542680" cy="3221173"/>
          </a:xfrm>
          <a:custGeom>
            <a:avLst/>
            <a:gdLst/>
            <a:ahLst/>
            <a:cxnLst/>
            <a:rect r="r" b="b" t="t" l="l"/>
            <a:pathLst>
              <a:path h="3221173" w="4542680">
                <a:moveTo>
                  <a:pt x="4542680" y="0"/>
                </a:moveTo>
                <a:lnTo>
                  <a:pt x="0" y="0"/>
                </a:lnTo>
                <a:lnTo>
                  <a:pt x="0" y="3221173"/>
                </a:lnTo>
                <a:lnTo>
                  <a:pt x="4542680" y="3221173"/>
                </a:lnTo>
                <a:lnTo>
                  <a:pt x="454268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57556" y="7590058"/>
            <a:ext cx="4103820" cy="4114800"/>
          </a:xfrm>
          <a:custGeom>
            <a:avLst/>
            <a:gdLst/>
            <a:ahLst/>
            <a:cxnLst/>
            <a:rect r="r" b="b" t="t" l="l"/>
            <a:pathLst>
              <a:path h="4114800" w="4103820">
                <a:moveTo>
                  <a:pt x="0" y="0"/>
                </a:moveTo>
                <a:lnTo>
                  <a:pt x="4103820" y="0"/>
                </a:lnTo>
                <a:lnTo>
                  <a:pt x="41038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98737" y="1266825"/>
            <a:ext cx="12510729" cy="764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650"/>
              </a:lnSpc>
              <a:buFont typeface="Arial"/>
              <a:buChar char="•"/>
            </a:pPr>
            <a:r>
              <a:rPr lang="en-US" sz="3000" spc="-75">
                <a:solidFill>
                  <a:srgbClr val="E7D4B1"/>
                </a:solidFill>
                <a:latin typeface="Della Respira"/>
                <a:ea typeface="Della Respira"/>
                <a:cs typeface="Della Respira"/>
                <a:sym typeface="Della Respira"/>
              </a:rPr>
              <a:t>Model Used : Ridge Regression</a:t>
            </a:r>
          </a:p>
          <a:p>
            <a:pPr algn="just" marL="647700" indent="-323850" lvl="1">
              <a:lnSpc>
                <a:spcPts val="4650"/>
              </a:lnSpc>
              <a:buFont typeface="Arial"/>
              <a:buChar char="•"/>
            </a:pPr>
            <a:r>
              <a:rPr lang="en-US" sz="3000" spc="-75">
                <a:solidFill>
                  <a:srgbClr val="E7D4B1"/>
                </a:solidFill>
                <a:latin typeface="Della Respira"/>
                <a:ea typeface="Della Respira"/>
                <a:cs typeface="Della Respira"/>
                <a:sym typeface="Della Respira"/>
              </a:rPr>
              <a:t>Why Ridge?</a:t>
            </a:r>
          </a:p>
          <a:p>
            <a:pPr algn="just" marL="1295400" indent="-431800" lvl="2">
              <a:lnSpc>
                <a:spcPts val="4650"/>
              </a:lnSpc>
              <a:buFont typeface="Arial"/>
              <a:buChar char="⚬"/>
            </a:pPr>
            <a:r>
              <a:rPr lang="en-US" sz="3000" spc="-75">
                <a:solidFill>
                  <a:srgbClr val="E7D4B1"/>
                </a:solidFill>
                <a:latin typeface="Della Respira"/>
                <a:ea typeface="Della Respira"/>
                <a:cs typeface="Della Respira"/>
                <a:sym typeface="Della Respira"/>
              </a:rPr>
              <a:t>Regularisation to prevent overfitting</a:t>
            </a:r>
          </a:p>
          <a:p>
            <a:pPr algn="just" marL="1295400" indent="-431800" lvl="2">
              <a:lnSpc>
                <a:spcPts val="4650"/>
              </a:lnSpc>
              <a:buFont typeface="Arial"/>
              <a:buChar char="⚬"/>
            </a:pPr>
            <a:r>
              <a:rPr lang="en-US" sz="3000" spc="-75">
                <a:solidFill>
                  <a:srgbClr val="E7D4B1"/>
                </a:solidFill>
                <a:latin typeface="Della Respira"/>
                <a:ea typeface="Della Respira"/>
                <a:cs typeface="Della Respira"/>
                <a:sym typeface="Della Respira"/>
              </a:rPr>
              <a:t>L2 penalty term</a:t>
            </a:r>
          </a:p>
          <a:p>
            <a:pPr algn="just" marL="647700" indent="-323850" lvl="1">
              <a:lnSpc>
                <a:spcPts val="4650"/>
              </a:lnSpc>
              <a:buFont typeface="Arial"/>
              <a:buChar char="•"/>
            </a:pPr>
            <a:r>
              <a:rPr lang="en-US" sz="3000" spc="-75">
                <a:solidFill>
                  <a:srgbClr val="E7D4B1"/>
                </a:solidFill>
                <a:latin typeface="Della Respira"/>
                <a:ea typeface="Della Respira"/>
                <a:cs typeface="Della Respira"/>
                <a:sym typeface="Della Respira"/>
              </a:rPr>
              <a:t>Hyperparameter Tuning</a:t>
            </a:r>
          </a:p>
          <a:p>
            <a:pPr algn="just" marL="1295400" indent="-431800" lvl="2">
              <a:lnSpc>
                <a:spcPts val="4650"/>
              </a:lnSpc>
              <a:buFont typeface="Arial"/>
              <a:buChar char="⚬"/>
            </a:pPr>
            <a:r>
              <a:rPr lang="en-US" sz="3000" spc="-75">
                <a:solidFill>
                  <a:srgbClr val="E7D4B1"/>
                </a:solidFill>
                <a:latin typeface="Della Respira"/>
                <a:ea typeface="Della Respira"/>
                <a:cs typeface="Della Respira"/>
                <a:sym typeface="Della Respira"/>
              </a:rPr>
              <a:t>Method : GridSearchCV</a:t>
            </a:r>
          </a:p>
          <a:p>
            <a:pPr algn="just" marL="1295400" indent="-431800" lvl="2">
              <a:lnSpc>
                <a:spcPts val="4650"/>
              </a:lnSpc>
              <a:buFont typeface="Arial"/>
              <a:buChar char="⚬"/>
            </a:pPr>
            <a:r>
              <a:rPr lang="en-US" sz="3000" spc="-75">
                <a:solidFill>
                  <a:srgbClr val="E7D4B1"/>
                </a:solidFill>
                <a:latin typeface="Della Respira"/>
                <a:ea typeface="Della Respira"/>
                <a:cs typeface="Della Respira"/>
                <a:sym typeface="Della Respira"/>
              </a:rPr>
              <a:t>Purpose : Optimal alpha value selection for Ridge regression</a:t>
            </a:r>
          </a:p>
          <a:p>
            <a:pPr algn="just" marL="1295400" indent="-431800" lvl="2">
              <a:lnSpc>
                <a:spcPts val="4650"/>
              </a:lnSpc>
              <a:buFont typeface="Arial"/>
              <a:buChar char="⚬"/>
            </a:pPr>
            <a:r>
              <a:rPr lang="en-US" sz="3000" spc="-75">
                <a:solidFill>
                  <a:srgbClr val="E7D4B1"/>
                </a:solidFill>
                <a:latin typeface="Della Respira"/>
                <a:ea typeface="Della Respira"/>
                <a:cs typeface="Della Respira"/>
                <a:sym typeface="Della Respira"/>
              </a:rPr>
              <a:t>Process : Cross-validation on different alpha values</a:t>
            </a:r>
          </a:p>
          <a:p>
            <a:pPr algn="just" marL="647700" indent="-323850" lvl="1">
              <a:lnSpc>
                <a:spcPts val="4650"/>
              </a:lnSpc>
              <a:buFont typeface="Arial"/>
              <a:buChar char="•"/>
            </a:pPr>
            <a:r>
              <a:rPr lang="en-US" sz="3000" spc="-75">
                <a:solidFill>
                  <a:srgbClr val="E7D4B1"/>
                </a:solidFill>
                <a:latin typeface="Della Respira"/>
                <a:ea typeface="Della Respira"/>
                <a:cs typeface="Della Respira"/>
                <a:sym typeface="Della Respira"/>
              </a:rPr>
              <a:t>Combined preprocessing and model into a single pipeline using Pipeline for efficient training and prediction.</a:t>
            </a:r>
          </a:p>
          <a:p>
            <a:pPr algn="just" marL="647700" indent="-323850" lvl="1">
              <a:lnSpc>
                <a:spcPts val="4650"/>
              </a:lnSpc>
              <a:buFont typeface="Arial"/>
              <a:buChar char="•"/>
            </a:pPr>
            <a:r>
              <a:rPr lang="en-US" sz="3000" spc="-75">
                <a:solidFill>
                  <a:srgbClr val="E7D4B1"/>
                </a:solidFill>
                <a:latin typeface="Della Respira"/>
                <a:ea typeface="Della Respira"/>
                <a:cs typeface="Della Respira"/>
                <a:sym typeface="Della Respira"/>
              </a:rPr>
              <a:t>Metrics Used for Model Evaluation :</a:t>
            </a:r>
          </a:p>
          <a:p>
            <a:pPr algn="just" marL="1295400" indent="-431800" lvl="2">
              <a:lnSpc>
                <a:spcPts val="4650"/>
              </a:lnSpc>
              <a:buFont typeface="Arial"/>
              <a:buChar char="⚬"/>
            </a:pPr>
            <a:r>
              <a:rPr lang="en-US" sz="3000" spc="-75">
                <a:solidFill>
                  <a:srgbClr val="E7D4B1"/>
                </a:solidFill>
                <a:latin typeface="Della Respira"/>
                <a:ea typeface="Della Respira"/>
                <a:cs typeface="Della Respira"/>
                <a:sym typeface="Della Respira"/>
              </a:rPr>
              <a:t>Mean Squared Error (MSE)</a:t>
            </a:r>
          </a:p>
          <a:p>
            <a:pPr algn="just" marL="1295400" indent="-431800" lvl="2">
              <a:lnSpc>
                <a:spcPts val="4650"/>
              </a:lnSpc>
              <a:buFont typeface="Arial"/>
              <a:buChar char="⚬"/>
            </a:pPr>
            <a:r>
              <a:rPr lang="en-US" sz="3000" spc="-75">
                <a:solidFill>
                  <a:srgbClr val="E7D4B1"/>
                </a:solidFill>
                <a:latin typeface="Della Respira"/>
                <a:ea typeface="Della Respira"/>
                <a:cs typeface="Della Respira"/>
                <a:sym typeface="Della Respira"/>
              </a:rPr>
              <a:t>R² Score (Coefficient of Determination)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D4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72473">
            <a:off x="15556240" y="2687175"/>
            <a:ext cx="4542680" cy="3221173"/>
          </a:xfrm>
          <a:custGeom>
            <a:avLst/>
            <a:gdLst/>
            <a:ahLst/>
            <a:cxnLst/>
            <a:rect r="r" b="b" t="t" l="l"/>
            <a:pathLst>
              <a:path h="3221173" w="4542680">
                <a:moveTo>
                  <a:pt x="4542680" y="0"/>
                </a:moveTo>
                <a:lnTo>
                  <a:pt x="0" y="0"/>
                </a:lnTo>
                <a:lnTo>
                  <a:pt x="0" y="3221173"/>
                </a:lnTo>
                <a:lnTo>
                  <a:pt x="4542680" y="3221173"/>
                </a:lnTo>
                <a:lnTo>
                  <a:pt x="454268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417853" y="641768"/>
            <a:ext cx="4103820" cy="4114800"/>
          </a:xfrm>
          <a:custGeom>
            <a:avLst/>
            <a:gdLst/>
            <a:ahLst/>
            <a:cxnLst/>
            <a:rect r="r" b="b" t="t" l="l"/>
            <a:pathLst>
              <a:path h="4114800" w="4103820">
                <a:moveTo>
                  <a:pt x="0" y="0"/>
                </a:moveTo>
                <a:lnTo>
                  <a:pt x="4103820" y="0"/>
                </a:lnTo>
                <a:lnTo>
                  <a:pt x="41038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315929">
            <a:off x="4820750" y="-1610587"/>
            <a:ext cx="4542680" cy="3221173"/>
          </a:xfrm>
          <a:custGeom>
            <a:avLst/>
            <a:gdLst/>
            <a:ahLst/>
            <a:cxnLst/>
            <a:rect r="r" b="b" t="t" l="l"/>
            <a:pathLst>
              <a:path h="3221173" w="4542680">
                <a:moveTo>
                  <a:pt x="4542680" y="0"/>
                </a:moveTo>
                <a:lnTo>
                  <a:pt x="0" y="0"/>
                </a:lnTo>
                <a:lnTo>
                  <a:pt x="0" y="3221174"/>
                </a:lnTo>
                <a:lnTo>
                  <a:pt x="4542680" y="3221174"/>
                </a:lnTo>
                <a:lnTo>
                  <a:pt x="454268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186335" y="-2057400"/>
            <a:ext cx="4103820" cy="4114800"/>
          </a:xfrm>
          <a:custGeom>
            <a:avLst/>
            <a:gdLst/>
            <a:ahLst/>
            <a:cxnLst/>
            <a:rect r="r" b="b" t="t" l="l"/>
            <a:pathLst>
              <a:path h="4114800" w="4103820">
                <a:moveTo>
                  <a:pt x="0" y="0"/>
                </a:moveTo>
                <a:lnTo>
                  <a:pt x="4103820" y="0"/>
                </a:lnTo>
                <a:lnTo>
                  <a:pt x="41038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723760" y="7745921"/>
            <a:ext cx="4103820" cy="4114800"/>
          </a:xfrm>
          <a:custGeom>
            <a:avLst/>
            <a:gdLst/>
            <a:ahLst/>
            <a:cxnLst/>
            <a:rect r="r" b="b" t="t" l="l"/>
            <a:pathLst>
              <a:path h="4114800" w="4103820">
                <a:moveTo>
                  <a:pt x="0" y="0"/>
                </a:moveTo>
                <a:lnTo>
                  <a:pt x="4103820" y="0"/>
                </a:lnTo>
                <a:lnTo>
                  <a:pt x="41038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1929889">
            <a:off x="114224" y="7266324"/>
            <a:ext cx="4542680" cy="3221173"/>
          </a:xfrm>
          <a:custGeom>
            <a:avLst/>
            <a:gdLst/>
            <a:ahLst/>
            <a:cxnLst/>
            <a:rect r="r" b="b" t="t" l="l"/>
            <a:pathLst>
              <a:path h="3221173" w="4542680">
                <a:moveTo>
                  <a:pt x="4542680" y="0"/>
                </a:moveTo>
                <a:lnTo>
                  <a:pt x="0" y="0"/>
                </a:lnTo>
                <a:lnTo>
                  <a:pt x="0" y="3221174"/>
                </a:lnTo>
                <a:lnTo>
                  <a:pt x="4542680" y="3221174"/>
                </a:lnTo>
                <a:lnTo>
                  <a:pt x="454268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543024" y="8797838"/>
            <a:ext cx="4103820" cy="4114800"/>
          </a:xfrm>
          <a:custGeom>
            <a:avLst/>
            <a:gdLst/>
            <a:ahLst/>
            <a:cxnLst/>
            <a:rect r="r" b="b" t="t" l="l"/>
            <a:pathLst>
              <a:path h="4114800" w="4103820">
                <a:moveTo>
                  <a:pt x="0" y="0"/>
                </a:moveTo>
                <a:lnTo>
                  <a:pt x="4103820" y="0"/>
                </a:lnTo>
                <a:lnTo>
                  <a:pt x="41038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189151" y="1513262"/>
            <a:ext cx="13909697" cy="7260475"/>
            <a:chOff x="0" y="0"/>
            <a:chExt cx="18546263" cy="968063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662420" y="-381000"/>
              <a:ext cx="17221422" cy="26363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274"/>
                </a:lnSpc>
              </a:pPr>
              <a:r>
                <a:rPr lang="en-US" sz="11144" spc="-278">
                  <a:solidFill>
                    <a:srgbClr val="4B412E"/>
                  </a:solidFill>
                  <a:latin typeface="Gagalin"/>
                  <a:ea typeface="Gagalin"/>
                  <a:cs typeface="Gagalin"/>
                  <a:sym typeface="Gagalin"/>
                </a:rPr>
                <a:t>AND RESULTS???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667059"/>
              <a:ext cx="18546263" cy="7013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47700" indent="-323850" lvl="1">
                <a:lnSpc>
                  <a:spcPts val="4650"/>
                </a:lnSpc>
                <a:buFont typeface="Arial"/>
                <a:buChar char="•"/>
              </a:pPr>
              <a:r>
                <a:rPr lang="en-US" sz="3000" spc="-75">
                  <a:solidFill>
                    <a:srgbClr val="4B412E"/>
                  </a:solidFill>
                  <a:latin typeface="Della Respira"/>
                  <a:ea typeface="Della Respira"/>
                  <a:cs typeface="Della Respira"/>
                  <a:sym typeface="Della Respira"/>
                </a:rPr>
                <a:t>Finally, we got the following evaluation metrics  for the model trained on our test data using Ridge Regression : </a:t>
              </a:r>
            </a:p>
            <a:p>
              <a:pPr algn="just">
                <a:lnSpc>
                  <a:spcPts val="4650"/>
                </a:lnSpc>
              </a:pPr>
            </a:p>
            <a:p>
              <a:pPr algn="just" marL="1943100" indent="-485775" lvl="3">
                <a:lnSpc>
                  <a:spcPts val="4650"/>
                </a:lnSpc>
                <a:buFont typeface="Arial"/>
                <a:buChar char="￭"/>
              </a:pPr>
              <a:r>
                <a:rPr lang="en-US" sz="3000" spc="-75">
                  <a:solidFill>
                    <a:srgbClr val="4B412E"/>
                  </a:solidFill>
                  <a:latin typeface="Della Respira"/>
                  <a:ea typeface="Della Respira"/>
                  <a:cs typeface="Della Respira"/>
                  <a:sym typeface="Della Respira"/>
                </a:rPr>
                <a:t>RMSE :  9.018948133091445            </a:t>
              </a:r>
            </a:p>
            <a:p>
              <a:pPr algn="just" marL="1943100" indent="-485775" lvl="3">
                <a:lnSpc>
                  <a:spcPts val="4650"/>
                </a:lnSpc>
                <a:buFont typeface="Arial"/>
                <a:buChar char="￭"/>
              </a:pPr>
              <a:r>
                <a:rPr lang="en-US" sz="3000" spc="-75">
                  <a:solidFill>
                    <a:srgbClr val="4B412E"/>
                  </a:solidFill>
                  <a:latin typeface="Della Respira"/>
                  <a:ea typeface="Della Respira"/>
                  <a:cs typeface="Della Respira"/>
                  <a:sym typeface="Della Respira"/>
                </a:rPr>
                <a:t>R</a:t>
              </a:r>
              <a:r>
                <a:rPr lang="en-US" sz="3000" spc="-75">
                  <a:solidFill>
                    <a:srgbClr val="4B412E"/>
                  </a:solidFill>
                  <a:latin typeface="Della Respira"/>
                  <a:ea typeface="Della Respira"/>
                  <a:cs typeface="Della Respira"/>
                  <a:sym typeface="Della Respira"/>
                </a:rPr>
                <a:t>2</a:t>
              </a:r>
              <a:r>
                <a:rPr lang="en-US" sz="3000" spc="-75">
                  <a:solidFill>
                    <a:srgbClr val="4B412E"/>
                  </a:solidFill>
                  <a:latin typeface="Della Respira"/>
                  <a:ea typeface="Della Respira"/>
                  <a:cs typeface="Della Respira"/>
                  <a:sym typeface="Della Respira"/>
                </a:rPr>
                <a:t> Score : 0.773757365034048</a:t>
              </a:r>
            </a:p>
            <a:p>
              <a:pPr algn="just">
                <a:lnSpc>
                  <a:spcPts val="4650"/>
                </a:lnSpc>
              </a:pPr>
            </a:p>
            <a:p>
              <a:pPr algn="just" marL="647700" indent="-323850" lvl="1">
                <a:lnSpc>
                  <a:spcPts val="4650"/>
                </a:lnSpc>
                <a:buFont typeface="Arial"/>
                <a:buChar char="•"/>
              </a:pPr>
              <a:r>
                <a:rPr lang="en-US" sz="3000" spc="-75">
                  <a:solidFill>
                    <a:srgbClr val="4B412E"/>
                  </a:solidFill>
                  <a:latin typeface="Della Respira"/>
                  <a:ea typeface="Della Respira"/>
                  <a:cs typeface="Della Respira"/>
                  <a:sym typeface="Della Respira"/>
                </a:rPr>
                <a:t>More effectiveness </a:t>
              </a:r>
              <a:r>
                <a:rPr lang="en-US" sz="3000" spc="-75">
                  <a:solidFill>
                    <a:srgbClr val="4B412E"/>
                  </a:solidFill>
                  <a:latin typeface="Della Respira"/>
                  <a:ea typeface="Della Respira"/>
                  <a:cs typeface="Della Respira"/>
                  <a:sym typeface="Della Respira"/>
                </a:rPr>
                <a:t>of Ridge Regression for dataset in comparison to RandomForest and other methods, as the model results lower RMSE score and higher R</a:t>
              </a:r>
              <a:r>
                <a:rPr lang="en-US" sz="3000" spc="-75">
                  <a:solidFill>
                    <a:srgbClr val="4B412E"/>
                  </a:solidFill>
                  <a:latin typeface="Della Respira"/>
                  <a:ea typeface="Della Respira"/>
                  <a:cs typeface="Della Respira"/>
                  <a:sym typeface="Della Respira"/>
                </a:rPr>
                <a:t>2</a:t>
              </a:r>
              <a:r>
                <a:rPr lang="en-US" sz="3000" spc="-75">
                  <a:solidFill>
                    <a:srgbClr val="4B412E"/>
                  </a:solidFill>
                  <a:latin typeface="Della Respira"/>
                  <a:ea typeface="Della Respira"/>
                  <a:cs typeface="Della Respira"/>
                  <a:sym typeface="Della Respira"/>
                </a:rPr>
                <a:t> Score for the dataset than any other model.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D4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72473">
            <a:off x="15556240" y="2687175"/>
            <a:ext cx="4542680" cy="3221173"/>
          </a:xfrm>
          <a:custGeom>
            <a:avLst/>
            <a:gdLst/>
            <a:ahLst/>
            <a:cxnLst/>
            <a:rect r="r" b="b" t="t" l="l"/>
            <a:pathLst>
              <a:path h="3221173" w="4542680">
                <a:moveTo>
                  <a:pt x="4542680" y="0"/>
                </a:moveTo>
                <a:lnTo>
                  <a:pt x="0" y="0"/>
                </a:lnTo>
                <a:lnTo>
                  <a:pt x="0" y="3221173"/>
                </a:lnTo>
                <a:lnTo>
                  <a:pt x="4542680" y="3221173"/>
                </a:lnTo>
                <a:lnTo>
                  <a:pt x="454268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417853" y="641768"/>
            <a:ext cx="4103820" cy="4114800"/>
          </a:xfrm>
          <a:custGeom>
            <a:avLst/>
            <a:gdLst/>
            <a:ahLst/>
            <a:cxnLst/>
            <a:rect r="r" b="b" t="t" l="l"/>
            <a:pathLst>
              <a:path h="4114800" w="4103820">
                <a:moveTo>
                  <a:pt x="0" y="0"/>
                </a:moveTo>
                <a:lnTo>
                  <a:pt x="4103820" y="0"/>
                </a:lnTo>
                <a:lnTo>
                  <a:pt x="41038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315929">
            <a:off x="4820750" y="-1610587"/>
            <a:ext cx="4542680" cy="3221173"/>
          </a:xfrm>
          <a:custGeom>
            <a:avLst/>
            <a:gdLst/>
            <a:ahLst/>
            <a:cxnLst/>
            <a:rect r="r" b="b" t="t" l="l"/>
            <a:pathLst>
              <a:path h="3221173" w="4542680">
                <a:moveTo>
                  <a:pt x="4542680" y="0"/>
                </a:moveTo>
                <a:lnTo>
                  <a:pt x="0" y="0"/>
                </a:lnTo>
                <a:lnTo>
                  <a:pt x="0" y="3221174"/>
                </a:lnTo>
                <a:lnTo>
                  <a:pt x="4542680" y="3221174"/>
                </a:lnTo>
                <a:lnTo>
                  <a:pt x="454268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186335" y="-2057400"/>
            <a:ext cx="4103820" cy="4114800"/>
          </a:xfrm>
          <a:custGeom>
            <a:avLst/>
            <a:gdLst/>
            <a:ahLst/>
            <a:cxnLst/>
            <a:rect r="r" b="b" t="t" l="l"/>
            <a:pathLst>
              <a:path h="4114800" w="4103820">
                <a:moveTo>
                  <a:pt x="0" y="0"/>
                </a:moveTo>
                <a:lnTo>
                  <a:pt x="4103820" y="0"/>
                </a:lnTo>
                <a:lnTo>
                  <a:pt x="41038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723760" y="7745921"/>
            <a:ext cx="4103820" cy="4114800"/>
          </a:xfrm>
          <a:custGeom>
            <a:avLst/>
            <a:gdLst/>
            <a:ahLst/>
            <a:cxnLst/>
            <a:rect r="r" b="b" t="t" l="l"/>
            <a:pathLst>
              <a:path h="4114800" w="4103820">
                <a:moveTo>
                  <a:pt x="0" y="0"/>
                </a:moveTo>
                <a:lnTo>
                  <a:pt x="4103820" y="0"/>
                </a:lnTo>
                <a:lnTo>
                  <a:pt x="41038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1929889">
            <a:off x="114224" y="7266324"/>
            <a:ext cx="4542680" cy="3221173"/>
          </a:xfrm>
          <a:custGeom>
            <a:avLst/>
            <a:gdLst/>
            <a:ahLst/>
            <a:cxnLst/>
            <a:rect r="r" b="b" t="t" l="l"/>
            <a:pathLst>
              <a:path h="3221173" w="4542680">
                <a:moveTo>
                  <a:pt x="4542680" y="0"/>
                </a:moveTo>
                <a:lnTo>
                  <a:pt x="0" y="0"/>
                </a:lnTo>
                <a:lnTo>
                  <a:pt x="0" y="3221174"/>
                </a:lnTo>
                <a:lnTo>
                  <a:pt x="4542680" y="3221174"/>
                </a:lnTo>
                <a:lnTo>
                  <a:pt x="454268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543024" y="8797838"/>
            <a:ext cx="4103820" cy="4114800"/>
          </a:xfrm>
          <a:custGeom>
            <a:avLst/>
            <a:gdLst/>
            <a:ahLst/>
            <a:cxnLst/>
            <a:rect r="r" b="b" t="t" l="l"/>
            <a:pathLst>
              <a:path h="4114800" w="4103820">
                <a:moveTo>
                  <a:pt x="0" y="0"/>
                </a:moveTo>
                <a:lnTo>
                  <a:pt x="4103820" y="0"/>
                </a:lnTo>
                <a:lnTo>
                  <a:pt x="41038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874929" y="2365795"/>
            <a:ext cx="7175059" cy="5476820"/>
          </a:xfrm>
          <a:custGeom>
            <a:avLst/>
            <a:gdLst/>
            <a:ahLst/>
            <a:cxnLst/>
            <a:rect r="r" b="b" t="t" l="l"/>
            <a:pathLst>
              <a:path h="5476820" w="7175059">
                <a:moveTo>
                  <a:pt x="0" y="0"/>
                </a:moveTo>
                <a:lnTo>
                  <a:pt x="7175059" y="0"/>
                </a:lnTo>
                <a:lnTo>
                  <a:pt x="7175059" y="5476820"/>
                </a:lnTo>
                <a:lnTo>
                  <a:pt x="0" y="54768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38012" y="2220981"/>
            <a:ext cx="10636917" cy="5845039"/>
          </a:xfrm>
          <a:custGeom>
            <a:avLst/>
            <a:gdLst/>
            <a:ahLst/>
            <a:cxnLst/>
            <a:rect r="r" b="b" t="t" l="l"/>
            <a:pathLst>
              <a:path h="5845039" w="10636917">
                <a:moveTo>
                  <a:pt x="0" y="0"/>
                </a:moveTo>
                <a:lnTo>
                  <a:pt x="10636917" y="0"/>
                </a:lnTo>
                <a:lnTo>
                  <a:pt x="10636917" y="5845038"/>
                </a:lnTo>
                <a:lnTo>
                  <a:pt x="0" y="58450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DAGsecYyO3g</dc:identifier>
  <dcterms:modified xsi:type="dcterms:W3CDTF">2011-08-01T06:04:30Z</dcterms:modified>
  <cp:revision>1</cp:revision>
  <dc:title>PPT for IBM</dc:title>
</cp:coreProperties>
</file>